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Nunito Sans Light"/>
      <p:regular r:id="rId32"/>
      <p:bold r:id="rId33"/>
      <p:italic r:id="rId34"/>
      <p:boldItalic r:id="rId35"/>
    </p:embeddedFont>
    <p:embeddedFont>
      <p:font typeface="Lexend Deca"/>
      <p:regular r:id="rId36"/>
      <p:bold r:id="rId37"/>
    </p:embeddedFont>
    <p:embeddedFont>
      <p:font typeface="Nunito Sans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2" roundtripDataSignature="AMtx7mhGU0QRbTqbSYMWGd1U9kq+1IbMZ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Rhea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Sans-italic.fntdata"/><Relationship Id="rId20" Type="http://schemas.openxmlformats.org/officeDocument/2006/relationships/slide" Target="slides/slide15.xml"/><Relationship Id="rId42" Type="http://customschemas.google.com/relationships/presentationmetadata" Target="metadata"/><Relationship Id="rId41" Type="http://schemas.openxmlformats.org/officeDocument/2006/relationships/font" Target="fonts/NunitoSans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NunitoSansLight-bold.fntdata"/><Relationship Id="rId10" Type="http://schemas.openxmlformats.org/officeDocument/2006/relationships/slide" Target="slides/slide5.xml"/><Relationship Id="rId32" Type="http://schemas.openxmlformats.org/officeDocument/2006/relationships/font" Target="fonts/NunitoSansLight-regular.fntdata"/><Relationship Id="rId13" Type="http://schemas.openxmlformats.org/officeDocument/2006/relationships/slide" Target="slides/slide8.xml"/><Relationship Id="rId35" Type="http://schemas.openxmlformats.org/officeDocument/2006/relationships/font" Target="fonts/NunitoSansLight-boldItalic.fntdata"/><Relationship Id="rId12" Type="http://schemas.openxmlformats.org/officeDocument/2006/relationships/slide" Target="slides/slide7.xml"/><Relationship Id="rId34" Type="http://schemas.openxmlformats.org/officeDocument/2006/relationships/font" Target="fonts/NunitoSansLight-italic.fntdata"/><Relationship Id="rId15" Type="http://schemas.openxmlformats.org/officeDocument/2006/relationships/slide" Target="slides/slide10.xml"/><Relationship Id="rId37" Type="http://schemas.openxmlformats.org/officeDocument/2006/relationships/font" Target="fonts/LexendDeca-bold.fntdata"/><Relationship Id="rId14" Type="http://schemas.openxmlformats.org/officeDocument/2006/relationships/slide" Target="slides/slide9.xml"/><Relationship Id="rId36" Type="http://schemas.openxmlformats.org/officeDocument/2006/relationships/font" Target="fonts/LexendDeca-regular.fntdata"/><Relationship Id="rId17" Type="http://schemas.openxmlformats.org/officeDocument/2006/relationships/slide" Target="slides/slide12.xml"/><Relationship Id="rId39" Type="http://schemas.openxmlformats.org/officeDocument/2006/relationships/font" Target="fonts/NunitoSans-bold.fntdata"/><Relationship Id="rId16" Type="http://schemas.openxmlformats.org/officeDocument/2006/relationships/slide" Target="slides/slide11.xml"/><Relationship Id="rId38" Type="http://schemas.openxmlformats.org/officeDocument/2006/relationships/font" Target="fonts/NunitoSans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3-02T07:14:52.634">
    <p:pos x="6000" y="0"/>
    <p:text>Introduction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1L7Bm6E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c7f5795be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c7f5795b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c7f5795be_0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cc7f5795be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c7f5795be_0_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cc7f5795be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c7f5795be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cc7f5795be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c7f5795be_0_1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cc7f5795b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c7f5795be_0_1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cc7f5795be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c7f5795be_0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cc7f5795be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cc7f5795be_0_1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cc7f5795be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cc7f5795be_0_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cc7f5795be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cc7f5795be_0_1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cc7f5795be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cc7f5795be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cc7f5795be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cc7f5795be_0_1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cc7f5795be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cc7f5795be_0_1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cc7f5795be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cc7f530d36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cc7f530d3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cc7f5795be_0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cc7f5795b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cc7f5795be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cc7f5795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cc7f5795be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cc7f5795b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/>
          <p:nvPr/>
        </p:nvSpPr>
        <p:spPr>
          <a:xfrm>
            <a:off x="1125200" y="1593775"/>
            <a:ext cx="4470900" cy="2086800"/>
          </a:xfrm>
          <a:prstGeom prst="rect">
            <a:avLst/>
          </a:prstGeom>
          <a:solidFill>
            <a:srgbClr val="17000B">
              <a:alpha val="2588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41"/>
          <p:cNvSpPr/>
          <p:nvPr/>
        </p:nvSpPr>
        <p:spPr>
          <a:xfrm>
            <a:off x="1061825" y="1530325"/>
            <a:ext cx="4470900" cy="208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" name="Google Shape;12;p41"/>
          <p:cNvGrpSpPr/>
          <p:nvPr/>
        </p:nvGrpSpPr>
        <p:grpSpPr>
          <a:xfrm>
            <a:off x="303600" y="2049175"/>
            <a:ext cx="1216772" cy="1049100"/>
            <a:chOff x="304800" y="304800"/>
            <a:chExt cx="1216772" cy="1049100"/>
          </a:xfrm>
        </p:grpSpPr>
        <p:sp>
          <p:nvSpPr>
            <p:cNvPr id="13" name="Google Shape;13;p41"/>
            <p:cNvSpPr/>
            <p:nvPr/>
          </p:nvSpPr>
          <p:spPr>
            <a:xfrm>
              <a:off x="304800" y="304800"/>
              <a:ext cx="1049100" cy="104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41"/>
            <p:cNvSpPr/>
            <p:nvPr/>
          </p:nvSpPr>
          <p:spPr>
            <a:xfrm rot="5400000">
              <a:off x="1274822" y="742350"/>
              <a:ext cx="319500" cy="1740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" name="Google Shape;15;p41"/>
          <p:cNvSpPr txBox="1"/>
          <p:nvPr>
            <p:ph type="ctrTitle"/>
          </p:nvPr>
        </p:nvSpPr>
        <p:spPr>
          <a:xfrm>
            <a:off x="1631500" y="2049175"/>
            <a:ext cx="35982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0" sz="44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2"/>
          <p:cNvSpPr/>
          <p:nvPr/>
        </p:nvSpPr>
        <p:spPr>
          <a:xfrm>
            <a:off x="300450" y="305400"/>
            <a:ext cx="1049625" cy="1047875"/>
          </a:xfrm>
          <a:custGeom>
            <a:rect b="b" l="l" r="r" t="t"/>
            <a:pathLst>
              <a:path extrusionOk="0" h="41915" w="41985">
                <a:moveTo>
                  <a:pt x="70" y="0"/>
                </a:moveTo>
                <a:lnTo>
                  <a:pt x="41985" y="0"/>
                </a:lnTo>
                <a:lnTo>
                  <a:pt x="41985" y="41915"/>
                </a:lnTo>
                <a:lnTo>
                  <a:pt x="0" y="41915"/>
                </a:lnTo>
                <a:lnTo>
                  <a:pt x="0" y="35184"/>
                </a:lnTo>
                <a:lnTo>
                  <a:pt x="6662" y="29216"/>
                </a:lnTo>
                <a:lnTo>
                  <a:pt x="70" y="2310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8" name="Google Shape;18;p42"/>
          <p:cNvSpPr/>
          <p:nvPr/>
        </p:nvSpPr>
        <p:spPr>
          <a:xfrm>
            <a:off x="7045800" y="4094350"/>
            <a:ext cx="2098200" cy="104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oogle Shape;19;p42"/>
          <p:cNvGrpSpPr/>
          <p:nvPr/>
        </p:nvGrpSpPr>
        <p:grpSpPr>
          <a:xfrm>
            <a:off x="6501631" y="370231"/>
            <a:ext cx="2403000" cy="4229100"/>
            <a:chOff x="6501631" y="370231"/>
            <a:chExt cx="2403000" cy="4229100"/>
          </a:xfrm>
        </p:grpSpPr>
        <p:sp>
          <p:nvSpPr>
            <p:cNvPr id="20" name="Google Shape;20;p42"/>
            <p:cNvSpPr/>
            <p:nvPr/>
          </p:nvSpPr>
          <p:spPr>
            <a:xfrm>
              <a:off x="6501631" y="370231"/>
              <a:ext cx="2403000" cy="4229100"/>
            </a:xfrm>
            <a:prstGeom prst="rect">
              <a:avLst/>
            </a:prstGeom>
            <a:solidFill>
              <a:srgbClr val="5C002D">
                <a:alpha val="784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42"/>
            <p:cNvSpPr/>
            <p:nvPr/>
          </p:nvSpPr>
          <p:spPr>
            <a:xfrm>
              <a:off x="7045800" y="4094350"/>
              <a:ext cx="1858800" cy="504900"/>
            </a:xfrm>
            <a:prstGeom prst="rect">
              <a:avLst/>
            </a:prstGeom>
            <a:solidFill>
              <a:srgbClr val="5C002D">
                <a:alpha val="1568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42"/>
          <p:cNvSpPr/>
          <p:nvPr/>
        </p:nvSpPr>
        <p:spPr>
          <a:xfrm>
            <a:off x="6436200" y="304800"/>
            <a:ext cx="2403000" cy="4229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2"/>
          <p:cNvSpPr txBox="1"/>
          <p:nvPr>
            <p:ph type="title"/>
          </p:nvPr>
        </p:nvSpPr>
        <p:spPr>
          <a:xfrm>
            <a:off x="702900" y="836000"/>
            <a:ext cx="5129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42"/>
          <p:cNvSpPr txBox="1"/>
          <p:nvPr>
            <p:ph idx="1" type="body"/>
          </p:nvPr>
        </p:nvSpPr>
        <p:spPr>
          <a:xfrm>
            <a:off x="1007700" y="1582550"/>
            <a:ext cx="22539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5" name="Google Shape;25;p42"/>
          <p:cNvSpPr txBox="1"/>
          <p:nvPr>
            <p:ph idx="2" type="body"/>
          </p:nvPr>
        </p:nvSpPr>
        <p:spPr>
          <a:xfrm>
            <a:off x="3577989" y="1582550"/>
            <a:ext cx="22539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6" name="Google Shape;26;p42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/>
          <p:nvPr/>
        </p:nvSpPr>
        <p:spPr>
          <a:xfrm>
            <a:off x="0" y="-8175"/>
            <a:ext cx="9144000" cy="5151600"/>
          </a:xfrm>
          <a:prstGeom prst="frame">
            <a:avLst>
              <a:gd fmla="val 6032" name="adj1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43"/>
          <p:cNvSpPr txBox="1"/>
          <p:nvPr>
            <p:ph idx="12" type="sldNum"/>
          </p:nvPr>
        </p:nvSpPr>
        <p:spPr>
          <a:xfrm>
            <a:off x="8833200" y="2262825"/>
            <a:ext cx="310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43"/>
          <p:cNvSpPr/>
          <p:nvPr/>
        </p:nvSpPr>
        <p:spPr>
          <a:xfrm rot="5400000">
            <a:off x="223871" y="2484750"/>
            <a:ext cx="319500" cy="174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4"/>
          <p:cNvSpPr/>
          <p:nvPr/>
        </p:nvSpPr>
        <p:spPr>
          <a:xfrm>
            <a:off x="1125201" y="675025"/>
            <a:ext cx="3611400" cy="3924300"/>
          </a:xfrm>
          <a:prstGeom prst="rect">
            <a:avLst/>
          </a:prstGeom>
          <a:solidFill>
            <a:srgbClr val="17000B">
              <a:alpha val="2588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4"/>
          <p:cNvSpPr/>
          <p:nvPr/>
        </p:nvSpPr>
        <p:spPr>
          <a:xfrm>
            <a:off x="1061825" y="607075"/>
            <a:ext cx="3611400" cy="3933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" name="Google Shape;34;p44"/>
          <p:cNvGrpSpPr/>
          <p:nvPr/>
        </p:nvGrpSpPr>
        <p:grpSpPr>
          <a:xfrm>
            <a:off x="303600" y="303600"/>
            <a:ext cx="1216772" cy="1353000"/>
            <a:chOff x="304800" y="900"/>
            <a:chExt cx="1216772" cy="1353000"/>
          </a:xfrm>
        </p:grpSpPr>
        <p:sp>
          <p:nvSpPr>
            <p:cNvPr id="35" name="Google Shape;35;p44"/>
            <p:cNvSpPr/>
            <p:nvPr/>
          </p:nvSpPr>
          <p:spPr>
            <a:xfrm>
              <a:off x="304800" y="900"/>
              <a:ext cx="1049100" cy="1353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44"/>
            <p:cNvSpPr/>
            <p:nvPr/>
          </p:nvSpPr>
          <p:spPr>
            <a:xfrm rot="5400000">
              <a:off x="1274822" y="947150"/>
              <a:ext cx="319500" cy="1740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44"/>
          <p:cNvSpPr txBox="1"/>
          <p:nvPr>
            <p:ph type="ctrTitle"/>
          </p:nvPr>
        </p:nvSpPr>
        <p:spPr>
          <a:xfrm>
            <a:off x="1612525" y="1113501"/>
            <a:ext cx="2788800" cy="9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b="0" sz="4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44"/>
          <p:cNvSpPr txBox="1"/>
          <p:nvPr>
            <p:ph idx="1" type="subTitle"/>
          </p:nvPr>
        </p:nvSpPr>
        <p:spPr>
          <a:xfrm>
            <a:off x="1612525" y="2141608"/>
            <a:ext cx="27888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/>
          <p:nvPr/>
        </p:nvSpPr>
        <p:spPr>
          <a:xfrm>
            <a:off x="1125201" y="675025"/>
            <a:ext cx="3611400" cy="3924300"/>
          </a:xfrm>
          <a:prstGeom prst="rect">
            <a:avLst/>
          </a:prstGeom>
          <a:solidFill>
            <a:srgbClr val="17000B">
              <a:alpha val="2588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45"/>
          <p:cNvSpPr/>
          <p:nvPr/>
        </p:nvSpPr>
        <p:spPr>
          <a:xfrm>
            <a:off x="1061825" y="607075"/>
            <a:ext cx="3611400" cy="393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2;p45"/>
          <p:cNvGrpSpPr/>
          <p:nvPr/>
        </p:nvGrpSpPr>
        <p:grpSpPr>
          <a:xfrm>
            <a:off x="303600" y="303900"/>
            <a:ext cx="1216772" cy="1049100"/>
            <a:chOff x="304800" y="304800"/>
            <a:chExt cx="1216772" cy="1049100"/>
          </a:xfrm>
        </p:grpSpPr>
        <p:sp>
          <p:nvSpPr>
            <p:cNvPr id="43" name="Google Shape;43;p45"/>
            <p:cNvSpPr/>
            <p:nvPr/>
          </p:nvSpPr>
          <p:spPr>
            <a:xfrm>
              <a:off x="304800" y="304800"/>
              <a:ext cx="1049100" cy="1049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45"/>
            <p:cNvSpPr/>
            <p:nvPr/>
          </p:nvSpPr>
          <p:spPr>
            <a:xfrm rot="5400000">
              <a:off x="1274822" y="947150"/>
              <a:ext cx="319500" cy="1740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45"/>
          <p:cNvSpPr txBox="1"/>
          <p:nvPr>
            <p:ph idx="1" type="body"/>
          </p:nvPr>
        </p:nvSpPr>
        <p:spPr>
          <a:xfrm>
            <a:off x="1612525" y="846925"/>
            <a:ext cx="2794500" cy="3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810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▫"/>
              <a:defRPr sz="2400"/>
            </a:lvl2pPr>
            <a:lvl3pPr indent="-3810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▫"/>
              <a:defRPr sz="2400"/>
            </a:lvl3pPr>
            <a:lvl4pPr indent="-3810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▫"/>
              <a:defRPr sz="2400"/>
            </a:lvl4pPr>
            <a:lvl5pPr indent="-3810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6" name="Google Shape;46;p45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45"/>
          <p:cNvSpPr txBox="1"/>
          <p:nvPr/>
        </p:nvSpPr>
        <p:spPr>
          <a:xfrm>
            <a:off x="303600" y="393900"/>
            <a:ext cx="1043400" cy="8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b="1" i="0" lang="en" sz="86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“</a:t>
            </a:r>
            <a:endParaRPr b="1" i="0" sz="86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6"/>
          <p:cNvSpPr/>
          <p:nvPr/>
        </p:nvSpPr>
        <p:spPr>
          <a:xfrm>
            <a:off x="300450" y="305400"/>
            <a:ext cx="1049625" cy="1047875"/>
          </a:xfrm>
          <a:custGeom>
            <a:rect b="b" l="l" r="r" t="t"/>
            <a:pathLst>
              <a:path extrusionOk="0" h="41915" w="41985">
                <a:moveTo>
                  <a:pt x="70" y="0"/>
                </a:moveTo>
                <a:lnTo>
                  <a:pt x="41985" y="0"/>
                </a:lnTo>
                <a:lnTo>
                  <a:pt x="41985" y="41915"/>
                </a:lnTo>
                <a:lnTo>
                  <a:pt x="0" y="41915"/>
                </a:lnTo>
                <a:lnTo>
                  <a:pt x="0" y="35184"/>
                </a:lnTo>
                <a:lnTo>
                  <a:pt x="6662" y="29216"/>
                </a:lnTo>
                <a:lnTo>
                  <a:pt x="70" y="2310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0" name="Google Shape;50;p46"/>
          <p:cNvSpPr/>
          <p:nvPr/>
        </p:nvSpPr>
        <p:spPr>
          <a:xfrm>
            <a:off x="7045800" y="4094350"/>
            <a:ext cx="2098200" cy="104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" name="Google Shape;51;p46"/>
          <p:cNvGrpSpPr/>
          <p:nvPr/>
        </p:nvGrpSpPr>
        <p:grpSpPr>
          <a:xfrm>
            <a:off x="6501631" y="370231"/>
            <a:ext cx="2403000" cy="4229100"/>
            <a:chOff x="6501631" y="370231"/>
            <a:chExt cx="2403000" cy="4229100"/>
          </a:xfrm>
        </p:grpSpPr>
        <p:sp>
          <p:nvSpPr>
            <p:cNvPr id="52" name="Google Shape;52;p46"/>
            <p:cNvSpPr/>
            <p:nvPr/>
          </p:nvSpPr>
          <p:spPr>
            <a:xfrm>
              <a:off x="6501631" y="370231"/>
              <a:ext cx="2403000" cy="4229100"/>
            </a:xfrm>
            <a:prstGeom prst="rect">
              <a:avLst/>
            </a:prstGeom>
            <a:solidFill>
              <a:srgbClr val="5C002D">
                <a:alpha val="784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6"/>
            <p:cNvSpPr/>
            <p:nvPr/>
          </p:nvSpPr>
          <p:spPr>
            <a:xfrm>
              <a:off x="7045800" y="4094350"/>
              <a:ext cx="1858800" cy="504900"/>
            </a:xfrm>
            <a:prstGeom prst="rect">
              <a:avLst/>
            </a:prstGeom>
            <a:solidFill>
              <a:srgbClr val="5C002D">
                <a:alpha val="1568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" name="Google Shape;54;p46"/>
          <p:cNvSpPr/>
          <p:nvPr/>
        </p:nvSpPr>
        <p:spPr>
          <a:xfrm>
            <a:off x="6436200" y="304800"/>
            <a:ext cx="2403000" cy="4229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46"/>
          <p:cNvSpPr txBox="1"/>
          <p:nvPr>
            <p:ph type="title"/>
          </p:nvPr>
        </p:nvSpPr>
        <p:spPr>
          <a:xfrm>
            <a:off x="702900" y="836000"/>
            <a:ext cx="5129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6" name="Google Shape;56;p46"/>
          <p:cNvSpPr txBox="1"/>
          <p:nvPr>
            <p:ph idx="1" type="body"/>
          </p:nvPr>
        </p:nvSpPr>
        <p:spPr>
          <a:xfrm>
            <a:off x="1007700" y="1582550"/>
            <a:ext cx="48243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▪"/>
              <a:defRPr/>
            </a:lvl1pPr>
            <a:lvl2pPr indent="-3556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2pPr>
            <a:lvl3pPr indent="-3556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3pPr>
            <a:lvl4pPr indent="-3556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4pPr>
            <a:lvl5pPr indent="-3556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57" name="Google Shape;57;p46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7"/>
          <p:cNvSpPr/>
          <p:nvPr/>
        </p:nvSpPr>
        <p:spPr>
          <a:xfrm>
            <a:off x="300450" y="305400"/>
            <a:ext cx="1049625" cy="1047875"/>
          </a:xfrm>
          <a:custGeom>
            <a:rect b="b" l="l" r="r" t="t"/>
            <a:pathLst>
              <a:path extrusionOk="0" h="41915" w="41985">
                <a:moveTo>
                  <a:pt x="70" y="0"/>
                </a:moveTo>
                <a:lnTo>
                  <a:pt x="41985" y="0"/>
                </a:lnTo>
                <a:lnTo>
                  <a:pt x="41985" y="41915"/>
                </a:lnTo>
                <a:lnTo>
                  <a:pt x="0" y="41915"/>
                </a:lnTo>
                <a:lnTo>
                  <a:pt x="0" y="35184"/>
                </a:lnTo>
                <a:lnTo>
                  <a:pt x="6662" y="29216"/>
                </a:lnTo>
                <a:lnTo>
                  <a:pt x="70" y="2310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0" name="Google Shape;60;p47"/>
          <p:cNvSpPr/>
          <p:nvPr/>
        </p:nvSpPr>
        <p:spPr>
          <a:xfrm>
            <a:off x="7045800" y="4533850"/>
            <a:ext cx="20982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47"/>
          <p:cNvSpPr txBox="1"/>
          <p:nvPr>
            <p:ph type="title"/>
          </p:nvPr>
        </p:nvSpPr>
        <p:spPr>
          <a:xfrm>
            <a:off x="702900" y="836000"/>
            <a:ext cx="5129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2" name="Google Shape;62;p47"/>
          <p:cNvSpPr txBox="1"/>
          <p:nvPr>
            <p:ph idx="1" type="body"/>
          </p:nvPr>
        </p:nvSpPr>
        <p:spPr>
          <a:xfrm>
            <a:off x="1007700" y="1582550"/>
            <a:ext cx="22191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3" name="Google Shape;63;p47"/>
          <p:cNvSpPr txBox="1"/>
          <p:nvPr>
            <p:ph idx="2" type="body"/>
          </p:nvPr>
        </p:nvSpPr>
        <p:spPr>
          <a:xfrm>
            <a:off x="3459809" y="1582550"/>
            <a:ext cx="22191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4" name="Google Shape;64;p47"/>
          <p:cNvSpPr txBox="1"/>
          <p:nvPr>
            <p:ph idx="3" type="body"/>
          </p:nvPr>
        </p:nvSpPr>
        <p:spPr>
          <a:xfrm>
            <a:off x="5911918" y="1582550"/>
            <a:ext cx="22191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5" name="Google Shape;65;p47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 half">
  <p:cSld name="TITLE_AND_BODY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8"/>
          <p:cNvSpPr/>
          <p:nvPr/>
        </p:nvSpPr>
        <p:spPr>
          <a:xfrm>
            <a:off x="300450" y="301275"/>
            <a:ext cx="1055325" cy="1662225"/>
          </a:xfrm>
          <a:custGeom>
            <a:rect b="b" l="l" r="r" t="t"/>
            <a:pathLst>
              <a:path extrusionOk="0" h="66489" w="42213">
                <a:moveTo>
                  <a:pt x="33" y="0"/>
                </a:moveTo>
                <a:lnTo>
                  <a:pt x="42213" y="0"/>
                </a:lnTo>
                <a:lnTo>
                  <a:pt x="41985" y="66489"/>
                </a:lnTo>
                <a:lnTo>
                  <a:pt x="0" y="66489"/>
                </a:lnTo>
                <a:lnTo>
                  <a:pt x="0" y="59758"/>
                </a:lnTo>
                <a:lnTo>
                  <a:pt x="6662" y="53790"/>
                </a:lnTo>
                <a:lnTo>
                  <a:pt x="70" y="476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8" name="Google Shape;68;p48"/>
          <p:cNvSpPr/>
          <p:nvPr/>
        </p:nvSpPr>
        <p:spPr>
          <a:xfrm>
            <a:off x="7045800" y="4094350"/>
            <a:ext cx="2098200" cy="104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" name="Google Shape;69;p48"/>
          <p:cNvGrpSpPr/>
          <p:nvPr/>
        </p:nvGrpSpPr>
        <p:grpSpPr>
          <a:xfrm>
            <a:off x="5293222" y="370225"/>
            <a:ext cx="3611400" cy="4229100"/>
            <a:chOff x="5293222" y="370225"/>
            <a:chExt cx="3611400" cy="4229100"/>
          </a:xfrm>
        </p:grpSpPr>
        <p:sp>
          <p:nvSpPr>
            <p:cNvPr id="70" name="Google Shape;70;p48"/>
            <p:cNvSpPr/>
            <p:nvPr/>
          </p:nvSpPr>
          <p:spPr>
            <a:xfrm>
              <a:off x="5293222" y="370225"/>
              <a:ext cx="3611400" cy="4229100"/>
            </a:xfrm>
            <a:prstGeom prst="rect">
              <a:avLst/>
            </a:prstGeom>
            <a:solidFill>
              <a:srgbClr val="5C002D">
                <a:alpha val="784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48"/>
            <p:cNvSpPr/>
            <p:nvPr/>
          </p:nvSpPr>
          <p:spPr>
            <a:xfrm>
              <a:off x="7045800" y="4094350"/>
              <a:ext cx="1858800" cy="504900"/>
            </a:xfrm>
            <a:prstGeom prst="rect">
              <a:avLst/>
            </a:prstGeom>
            <a:solidFill>
              <a:srgbClr val="5C002D">
                <a:alpha val="1568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72;p48"/>
          <p:cNvSpPr/>
          <p:nvPr/>
        </p:nvSpPr>
        <p:spPr>
          <a:xfrm>
            <a:off x="5227800" y="304800"/>
            <a:ext cx="3611400" cy="4229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8"/>
          <p:cNvSpPr txBox="1"/>
          <p:nvPr>
            <p:ph type="title"/>
          </p:nvPr>
        </p:nvSpPr>
        <p:spPr>
          <a:xfrm>
            <a:off x="702900" y="1445600"/>
            <a:ext cx="3915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4" name="Google Shape;74;p48"/>
          <p:cNvSpPr txBox="1"/>
          <p:nvPr>
            <p:ph idx="1" type="body"/>
          </p:nvPr>
        </p:nvSpPr>
        <p:spPr>
          <a:xfrm>
            <a:off x="1006800" y="2268300"/>
            <a:ext cx="3611400" cy="22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▪"/>
              <a:defRPr/>
            </a:lvl1pPr>
            <a:lvl2pPr indent="-3556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2pPr>
            <a:lvl3pPr indent="-3556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3pPr>
            <a:lvl4pPr indent="-3556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4pPr>
            <a:lvl5pPr indent="-3556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75" name="Google Shape;75;p48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9"/>
          <p:cNvSpPr/>
          <p:nvPr/>
        </p:nvSpPr>
        <p:spPr>
          <a:xfrm>
            <a:off x="300450" y="305400"/>
            <a:ext cx="1049625" cy="1047875"/>
          </a:xfrm>
          <a:custGeom>
            <a:rect b="b" l="l" r="r" t="t"/>
            <a:pathLst>
              <a:path extrusionOk="0" h="41915" w="41985">
                <a:moveTo>
                  <a:pt x="70" y="0"/>
                </a:moveTo>
                <a:lnTo>
                  <a:pt x="41985" y="0"/>
                </a:lnTo>
                <a:lnTo>
                  <a:pt x="41985" y="41915"/>
                </a:lnTo>
                <a:lnTo>
                  <a:pt x="0" y="41915"/>
                </a:lnTo>
                <a:lnTo>
                  <a:pt x="0" y="35184"/>
                </a:lnTo>
                <a:lnTo>
                  <a:pt x="6662" y="29216"/>
                </a:lnTo>
                <a:lnTo>
                  <a:pt x="70" y="2310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8" name="Google Shape;78;p49"/>
          <p:cNvSpPr/>
          <p:nvPr/>
        </p:nvSpPr>
        <p:spPr>
          <a:xfrm>
            <a:off x="7045800" y="4533850"/>
            <a:ext cx="20982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9"/>
          <p:cNvSpPr txBox="1"/>
          <p:nvPr>
            <p:ph type="title"/>
          </p:nvPr>
        </p:nvSpPr>
        <p:spPr>
          <a:xfrm>
            <a:off x="702900" y="836000"/>
            <a:ext cx="5129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0" name="Google Shape;80;p49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0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3" name="Google Shape;83;p50"/>
          <p:cNvGrpSpPr/>
          <p:nvPr/>
        </p:nvGrpSpPr>
        <p:grpSpPr>
          <a:xfrm>
            <a:off x="296621" y="4197875"/>
            <a:ext cx="8103079" cy="640800"/>
            <a:chOff x="296621" y="713075"/>
            <a:chExt cx="8103079" cy="640800"/>
          </a:xfrm>
        </p:grpSpPr>
        <p:sp>
          <p:nvSpPr>
            <p:cNvPr id="84" name="Google Shape;84;p50"/>
            <p:cNvSpPr/>
            <p:nvPr/>
          </p:nvSpPr>
          <p:spPr>
            <a:xfrm>
              <a:off x="304800" y="713075"/>
              <a:ext cx="8094900" cy="64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50"/>
            <p:cNvSpPr/>
            <p:nvPr/>
          </p:nvSpPr>
          <p:spPr>
            <a:xfrm rot="5400000">
              <a:off x="223871" y="947150"/>
              <a:ext cx="319500" cy="1740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" name="Google Shape;86;p50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40"/>
          <p:cNvSpPr txBox="1"/>
          <p:nvPr>
            <p:ph type="title"/>
          </p:nvPr>
        </p:nvSpPr>
        <p:spPr>
          <a:xfrm>
            <a:off x="702900" y="836000"/>
            <a:ext cx="5129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  <a:defRPr b="1" i="0" sz="3000" u="none" cap="none" strike="noStrik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  <p:sp>
        <p:nvSpPr>
          <p:cNvPr id="8" name="Google Shape;8;p40"/>
          <p:cNvSpPr txBox="1"/>
          <p:nvPr>
            <p:ph idx="1" type="body"/>
          </p:nvPr>
        </p:nvSpPr>
        <p:spPr>
          <a:xfrm>
            <a:off x="1007700" y="1582550"/>
            <a:ext cx="48243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unito Sans Light"/>
              <a:buChar char="▪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indent="-355600" lvl="1" marL="9144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unito Sans Light"/>
              <a:buChar char="▫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unito Sans Light"/>
              <a:buChar char="▫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unito Sans Light"/>
              <a:buChar char="▫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 Sans Light"/>
              <a:buChar char="○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 Sans Light"/>
              <a:buChar char="■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 Sans Light"/>
              <a:buChar char="●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 Sans Light"/>
              <a:buChar char="○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Nunito Sans Light"/>
              <a:buChar char="■"/>
              <a:defRPr b="0" i="0" sz="2000" u="none" cap="none" strike="noStrik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3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homeaffairs.gov.au/mca/Statements/english-multicultural-statement.pdf" TargetMode="External"/><Relationship Id="rId10" Type="http://schemas.openxmlformats.org/officeDocument/2006/relationships/hyperlink" Target="https://www.homeaffairs.gov.au/mca/Statements/english-multicultural-statement.pdf" TargetMode="External"/><Relationship Id="rId13" Type="http://schemas.openxmlformats.org/officeDocument/2006/relationships/hyperlink" Target="https://www.delicious.com.au/food-files/article/australian-style-sushi-rolls-thing/9n4ttjrn" TargetMode="External"/><Relationship Id="rId12" Type="http://schemas.openxmlformats.org/officeDocument/2006/relationships/hyperlink" Target="https://www.homeaffairs.gov.au/mca/Statements/english-multicultural-statement.pdf" TargetMode="Externa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abc.net.au/news/2016-02-08/dim-sim-invention-a-story-of-chinese-australian-history/7148450" TargetMode="External"/><Relationship Id="rId4" Type="http://schemas.openxmlformats.org/officeDocument/2006/relationships/hyperlink" Target="https://www.abc.net.au/news/2016-02-08/dim-sim-invention-a-story-of-chinese-australian-history/7148450" TargetMode="External"/><Relationship Id="rId9" Type="http://schemas.openxmlformats.org/officeDocument/2006/relationships/hyperlink" Target="https://www.homeaffairs.gov.au/mca/Statements/english-multicultural-statement.pdf" TargetMode="External"/><Relationship Id="rId15" Type="http://schemas.openxmlformats.org/officeDocument/2006/relationships/hyperlink" Target="https://www.delicious.com.au/food-files/article/australian-style-sushi-rolls-thing/9n4ttjrn" TargetMode="External"/><Relationship Id="rId14" Type="http://schemas.openxmlformats.org/officeDocument/2006/relationships/hyperlink" Target="https://www.delicious.com.au/food-files/article/australian-style-sushi-rolls-thing/9n4ttjrn" TargetMode="External"/><Relationship Id="rId17" Type="http://schemas.openxmlformats.org/officeDocument/2006/relationships/hyperlink" Target="https://www.sbs.com.au/food/article/unpacking-the-halal-snack-pack/stedyxkcy" TargetMode="External"/><Relationship Id="rId16" Type="http://schemas.openxmlformats.org/officeDocument/2006/relationships/hyperlink" Target="https://www.delicious.com.au/food-files/article/australian-style-sushi-rolls-thing/9n4ttjrn" TargetMode="External"/><Relationship Id="rId5" Type="http://schemas.openxmlformats.org/officeDocument/2006/relationships/hyperlink" Target="https://www.abc.net.au/news/2016-02-08/dim-sim-invention-a-story-of-chinese-australian-history/7148450" TargetMode="External"/><Relationship Id="rId19" Type="http://schemas.openxmlformats.org/officeDocument/2006/relationships/hyperlink" Target="https://www.sbs.com.au/food/article/unpacking-the-halal-snack-pack/stedyxkcy" TargetMode="External"/><Relationship Id="rId6" Type="http://schemas.openxmlformats.org/officeDocument/2006/relationships/hyperlink" Target="https://www.abc.net.au/news/2016-02-08/dim-sim-invention-a-story-of-chinese-australian-history/7148450" TargetMode="External"/><Relationship Id="rId18" Type="http://schemas.openxmlformats.org/officeDocument/2006/relationships/hyperlink" Target="https://www.sbs.com.au/food/article/unpacking-the-halal-snack-pack/stedyxkcy" TargetMode="External"/><Relationship Id="rId7" Type="http://schemas.openxmlformats.org/officeDocument/2006/relationships/hyperlink" Target="https://www.abc.net.au/news/2016-02-08/dim-sim-invention-a-story-of-chinese-australian-history/7148450" TargetMode="External"/><Relationship Id="rId8" Type="http://schemas.openxmlformats.org/officeDocument/2006/relationships/hyperlink" Target="https://www.abc.net.au/news/2016-02-08/dim-sim-invention-a-story-of-chinese-australian-history/7148450" TargetMode="External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hyperlink" Target="https://museumriverina.com.au/learn/collections/highlights/the-gold-chiko-roll" TargetMode="External"/><Relationship Id="rId10" Type="http://schemas.openxmlformats.org/officeDocument/2006/relationships/hyperlink" Target="https://museumriverina.com.au/learn/collections/highlights/the-gold-chiko-roll" TargetMode="External"/><Relationship Id="rId13" Type="http://schemas.openxmlformats.org/officeDocument/2006/relationships/hyperlink" Target="https://www.abc.net.au/news/2019-07-05/where-the-chicken-parmigiana-come-from/11277414" TargetMode="External"/><Relationship Id="rId12" Type="http://schemas.openxmlformats.org/officeDocument/2006/relationships/hyperlink" Target="https://www.abc.net.au/news/2019-07-05/where-the-chicken-parmigiana-come-from/11277414" TargetMode="Externa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abs.gov.au/statistics/people/population/australias-population-country-birth/latest-release" TargetMode="External"/><Relationship Id="rId4" Type="http://schemas.openxmlformats.org/officeDocument/2006/relationships/hyperlink" Target="https://www.abs.gov.au/statistics/people/population/australias-population-country-birth/latest-release" TargetMode="External"/><Relationship Id="rId9" Type="http://schemas.openxmlformats.org/officeDocument/2006/relationships/hyperlink" Target="https://researchers-admin.westernsydney.edu.au/ws/portalfiles/portal/94917592/uws_18117.pdf" TargetMode="External"/><Relationship Id="rId15" Type="http://schemas.openxmlformats.org/officeDocument/2006/relationships/hyperlink" Target="https://northernterritory.com/things-to-do/food-and-drink/laksa" TargetMode="External"/><Relationship Id="rId14" Type="http://schemas.openxmlformats.org/officeDocument/2006/relationships/hyperlink" Target="https://www.abc.net.au/news/2019-07-05/where-the-chicken-parmigiana-come-from/11277414" TargetMode="External"/><Relationship Id="rId17" Type="http://schemas.openxmlformats.org/officeDocument/2006/relationships/hyperlink" Target="https://northernterritory.com/things-to-do/food-and-drink/laksa" TargetMode="External"/><Relationship Id="rId16" Type="http://schemas.openxmlformats.org/officeDocument/2006/relationships/hyperlink" Target="https://northernterritory.com/things-to-do/food-and-drink/laksa" TargetMode="External"/><Relationship Id="rId5" Type="http://schemas.openxmlformats.org/officeDocument/2006/relationships/hyperlink" Target="https://www.abs.gov.au/statistics/people/population/australias-population-country-birth/latest-release" TargetMode="External"/><Relationship Id="rId6" Type="http://schemas.openxmlformats.org/officeDocument/2006/relationships/hyperlink" Target="https://www.abs.gov.au/statistics/people/population/australias-population-country-birth/latest-release" TargetMode="External"/><Relationship Id="rId7" Type="http://schemas.openxmlformats.org/officeDocument/2006/relationships/hyperlink" Target="https://researchers-admin.westernsydney.edu.au/ws/portalfiles/portal/94917592/uws_18117.pdf" TargetMode="External"/><Relationship Id="rId8" Type="http://schemas.openxmlformats.org/officeDocument/2006/relationships/hyperlink" Target="https://researchers-admin.westernsydney.edu.au/ws/portalfiles/portal/94917592/uws_18117.pdf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comments" Target="../comments/comment1.xml"/><Relationship Id="rId4" Type="http://schemas.openxmlformats.org/officeDocument/2006/relationships/image" Target="../media/image4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jpg"/><Relationship Id="rId4" Type="http://schemas.openxmlformats.org/officeDocument/2006/relationships/image" Target="../media/image3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g"/><Relationship Id="rId4" Type="http://schemas.openxmlformats.org/officeDocument/2006/relationships/image" Target="../media/image2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jpg"/><Relationship Id="rId4" Type="http://schemas.openxmlformats.org/officeDocument/2006/relationships/image" Target="../media/image40.png"/><Relationship Id="rId5" Type="http://schemas.openxmlformats.org/officeDocument/2006/relationships/image" Target="../media/image3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jpg"/><Relationship Id="rId4" Type="http://schemas.openxmlformats.org/officeDocument/2006/relationships/image" Target="../media/image3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cc7f5795be_0_24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g3cc7f5795be_0_24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Speaker: Hudson Junior and Rhea</a:t>
            </a:r>
            <a:endParaRPr/>
          </a:p>
        </p:txBody>
      </p:sp>
      <p:sp>
        <p:nvSpPr>
          <p:cNvPr id="93" name="Google Shape;93;g3cc7f5795be_0_24"/>
          <p:cNvSpPr txBox="1"/>
          <p:nvPr/>
        </p:nvSpPr>
        <p:spPr>
          <a:xfrm>
            <a:off x="597900" y="309937"/>
            <a:ext cx="7604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Single-culture country vs. Multicultural country</a:t>
            </a:r>
            <a:endParaRPr sz="2600"/>
          </a:p>
        </p:txBody>
      </p:sp>
      <p:sp>
        <p:nvSpPr>
          <p:cNvPr id="94" name="Google Shape;94;g3cc7f5795be_0_24"/>
          <p:cNvSpPr txBox="1"/>
          <p:nvPr/>
        </p:nvSpPr>
        <p:spPr>
          <a:xfrm>
            <a:off x="2623525" y="1058362"/>
            <a:ext cx="3664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China vs. Australia</a:t>
            </a:r>
            <a:endParaRPr sz="2600"/>
          </a:p>
        </p:txBody>
      </p:sp>
      <p:pic>
        <p:nvPicPr>
          <p:cNvPr id="95" name="Google Shape;95;g3cc7f5795be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4625" y="1712899"/>
            <a:ext cx="4304143" cy="241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3cc7f5795be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1675" y="1712899"/>
            <a:ext cx="2415438" cy="2415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cc7f5795be_0_79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" name="Google Shape;102;g3cc7f5795be_0_79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cc7f5795be_0_79"/>
          <p:cNvSpPr txBox="1"/>
          <p:nvPr/>
        </p:nvSpPr>
        <p:spPr>
          <a:xfrm>
            <a:off x="597900" y="279668"/>
            <a:ext cx="7604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Chinese cuisine from various regions of China</a:t>
            </a:r>
            <a:endParaRPr sz="2600"/>
          </a:p>
        </p:txBody>
      </p:sp>
      <p:sp>
        <p:nvSpPr>
          <p:cNvPr id="104" name="Google Shape;104;g3cc7f5795be_0_79"/>
          <p:cNvSpPr txBox="1"/>
          <p:nvPr/>
        </p:nvSpPr>
        <p:spPr>
          <a:xfrm>
            <a:off x="1828450" y="1028093"/>
            <a:ext cx="5359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“</a:t>
            </a:r>
            <a:r>
              <a:rPr lang="en" sz="2600"/>
              <a:t>Grammar” and “dialects”</a:t>
            </a:r>
            <a:endParaRPr sz="2600"/>
          </a:p>
        </p:txBody>
      </p:sp>
      <p:pic>
        <p:nvPicPr>
          <p:cNvPr id="105" name="Google Shape;105;g3cc7f5795be_0_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100" y="1613100"/>
            <a:ext cx="5747831" cy="322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cc7f5795be_0_87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g3cc7f5795be_0_87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3cc7f5795be_0_87"/>
          <p:cNvSpPr txBox="1"/>
          <p:nvPr/>
        </p:nvSpPr>
        <p:spPr>
          <a:xfrm>
            <a:off x="597900" y="584325"/>
            <a:ext cx="7604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Diverse but unified</a:t>
            </a:r>
            <a:endParaRPr sz="2600"/>
          </a:p>
        </p:txBody>
      </p:sp>
      <p:pic>
        <p:nvPicPr>
          <p:cNvPr id="113" name="Google Shape;113;g3cc7f5795be_0_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9600" y="1440725"/>
            <a:ext cx="4724800" cy="265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cc7f5795be_0_95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g3cc7f5795be_0_95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3cc7f5795be_0_95"/>
          <p:cNvSpPr txBox="1"/>
          <p:nvPr/>
        </p:nvSpPr>
        <p:spPr>
          <a:xfrm>
            <a:off x="0" y="156250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2A2B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influence of Chinese </a:t>
            </a:r>
            <a:r>
              <a:rPr lang="en" sz="2600">
                <a:latin typeface="Times New Roman"/>
                <a:ea typeface="Times New Roman"/>
                <a:cs typeface="Times New Roman"/>
                <a:sym typeface="Times New Roman"/>
              </a:rPr>
              <a:t>cuisine </a:t>
            </a:r>
            <a:r>
              <a:rPr lang="en" sz="2600">
                <a:solidFill>
                  <a:srgbClr val="2A2B2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culture</a:t>
            </a:r>
            <a:endParaRPr sz="2600">
              <a:solidFill>
                <a:srgbClr val="2A2B2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1" name="Google Shape;121;g3cc7f5795be_0_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2922" y="803375"/>
            <a:ext cx="2489250" cy="165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cc7f5795be_0_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4449" y="803375"/>
            <a:ext cx="2613736" cy="165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cc7f5795be_0_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9972" y="2585536"/>
            <a:ext cx="2805725" cy="157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cc7f5795be_0_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0844" y="2585525"/>
            <a:ext cx="2399742" cy="157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cc7f5795be_0_107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" name="Google Shape;130;g3cc7f5795be_0_107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(Australian Government, Department of Home Affairs, 2017). (Australian Bureau of Statistics, 2025).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cc7f5795be_0_107"/>
          <p:cNvSpPr txBox="1"/>
          <p:nvPr/>
        </p:nvSpPr>
        <p:spPr>
          <a:xfrm>
            <a:off x="0" y="415775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Australia, a Multi-ethnic and multi-cultural country</a:t>
            </a:r>
            <a:endParaRPr sz="2600"/>
          </a:p>
        </p:txBody>
      </p:sp>
      <p:pic>
        <p:nvPicPr>
          <p:cNvPr id="132" name="Google Shape;132;g3cc7f5795be_0_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800" y="1257800"/>
            <a:ext cx="4201500" cy="28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cc7f5795be_0_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7725" y="1262226"/>
            <a:ext cx="4201500" cy="2792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cc7f5795be_0_117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g3cc7f5795be_0_117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(Link, 2012)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3cc7f5795be_0_117"/>
          <p:cNvSpPr txBox="1"/>
          <p:nvPr/>
        </p:nvSpPr>
        <p:spPr>
          <a:xfrm>
            <a:off x="0" y="461150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rPr lang="en" sz="2600"/>
              <a:t> Diverse food cultures and localization</a:t>
            </a:r>
            <a:endParaRPr sz="2600"/>
          </a:p>
        </p:txBody>
      </p:sp>
      <p:pic>
        <p:nvPicPr>
          <p:cNvPr id="141" name="Google Shape;141;g3cc7f5795be_0_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3088" y="1135050"/>
            <a:ext cx="5457816" cy="306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cc7f5795be_0_127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g3cc7f5795be_0_127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cc7f5795be_0_127"/>
          <p:cNvSpPr txBox="1"/>
          <p:nvPr/>
        </p:nvSpPr>
        <p:spPr>
          <a:xfrm>
            <a:off x="0" y="597200"/>
            <a:ext cx="9112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How to localize</a:t>
            </a:r>
            <a:endParaRPr sz="2600"/>
          </a:p>
        </p:txBody>
      </p:sp>
      <p:pic>
        <p:nvPicPr>
          <p:cNvPr id="149" name="Google Shape;149;g3cc7f5795be_0_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5675" y="1286975"/>
            <a:ext cx="5306275" cy="277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cc7f5795be_0_135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5" name="Google Shape;155;g3cc7f5795be_0_135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cc7f5795be_0_135"/>
          <p:cNvSpPr txBox="1"/>
          <p:nvPr/>
        </p:nvSpPr>
        <p:spPr>
          <a:xfrm>
            <a:off x="0" y="0"/>
            <a:ext cx="91440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rPr lang="en" sz="2600"/>
              <a:t>To facilitate your understanding, I have prepared four examples for you</a:t>
            </a:r>
            <a:endParaRPr sz="2600"/>
          </a:p>
        </p:txBody>
      </p:sp>
      <p:pic>
        <p:nvPicPr>
          <p:cNvPr id="157" name="Google Shape;157;g3cc7f5795be_0_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369" y="1185300"/>
            <a:ext cx="2572375" cy="18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3cc7f5795be_0_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4144" y="1185300"/>
            <a:ext cx="2702601" cy="18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3cc7f5795be_0_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16795" y="3099425"/>
            <a:ext cx="2869400" cy="19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cc7f5795be_0_1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17044" y="3099425"/>
            <a:ext cx="3685886" cy="191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cc7f5795be_0_148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g3cc7f5795be_0_148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(Australian Broadcasting Corporation, 2016; City of Melbourne, 2025).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3cc7f5795be_0_148"/>
          <p:cNvSpPr txBox="1"/>
          <p:nvPr/>
        </p:nvSpPr>
        <p:spPr>
          <a:xfrm>
            <a:off x="0" y="582075"/>
            <a:ext cx="91440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2A2B2E"/>
                </a:solidFill>
              </a:rPr>
              <a:t>Localiza</a:t>
            </a:r>
            <a:r>
              <a:rPr lang="en" sz="2600"/>
              <a:t>tion: From manual production to automatic production</a:t>
            </a:r>
            <a:endParaRPr sz="2600"/>
          </a:p>
        </p:txBody>
      </p:sp>
      <p:pic>
        <p:nvPicPr>
          <p:cNvPr id="168" name="Google Shape;168;g3cc7f5795be_0_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9975" y="1829050"/>
            <a:ext cx="2291425" cy="22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cc7f5795be_0_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850" y="1829050"/>
            <a:ext cx="3448049" cy="229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cc7f5795be_0_148"/>
          <p:cNvSpPr/>
          <p:nvPr/>
        </p:nvSpPr>
        <p:spPr>
          <a:xfrm>
            <a:off x="4433250" y="2562000"/>
            <a:ext cx="609600" cy="59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cc7f5795be_0_160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6" name="Google Shape;176;g3cc7f5795be_0_160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(Museum of the Riverina, n.d.).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cc7f5795be_0_160"/>
          <p:cNvSpPr txBox="1"/>
          <p:nvPr/>
        </p:nvSpPr>
        <p:spPr>
          <a:xfrm>
            <a:off x="0" y="582075"/>
            <a:ext cx="91440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Localization: From freshly made food on the spot to frozen ready meals</a:t>
            </a:r>
            <a:endParaRPr sz="2600">
              <a:solidFill>
                <a:srgbClr val="2A2B2E"/>
              </a:solidFill>
            </a:endParaRPr>
          </a:p>
        </p:txBody>
      </p:sp>
      <p:pic>
        <p:nvPicPr>
          <p:cNvPr id="178" name="Google Shape;178;g3cc7f5795be_0_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8400" y="1779675"/>
            <a:ext cx="2431525" cy="243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3cc7f5795be_0_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100" y="1779675"/>
            <a:ext cx="4332868" cy="243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cc7f5795be_0_160"/>
          <p:cNvSpPr/>
          <p:nvPr/>
        </p:nvSpPr>
        <p:spPr>
          <a:xfrm>
            <a:off x="5015163" y="2645150"/>
            <a:ext cx="609600" cy="59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cc7f5795be_0_175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g3cc7f5795be_0_175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 (Australian Broadcasting Corporation, 2019)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cc7f5795be_0_175"/>
          <p:cNvSpPr txBox="1"/>
          <p:nvPr/>
        </p:nvSpPr>
        <p:spPr>
          <a:xfrm>
            <a:off x="0" y="582075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Localization: Bar culture</a:t>
            </a:r>
            <a:endParaRPr sz="2600">
              <a:solidFill>
                <a:srgbClr val="2A2B2E"/>
              </a:solidFill>
            </a:endParaRPr>
          </a:p>
        </p:txBody>
      </p:sp>
      <p:pic>
        <p:nvPicPr>
          <p:cNvPr id="188" name="Google Shape;188;g3cc7f5795be_0_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300" y="1410200"/>
            <a:ext cx="4514850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cc7f5795be_0_1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1120" y="1615288"/>
            <a:ext cx="2869400" cy="191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cc7f5795be_0_175"/>
          <p:cNvSpPr/>
          <p:nvPr/>
        </p:nvSpPr>
        <p:spPr>
          <a:xfrm>
            <a:off x="5080325" y="2273100"/>
            <a:ext cx="609600" cy="59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cc7f5795be_0_187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6" name="Google Shape;196;g3cc7f5795be_0_187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(McDonald, 2023; Australian Food Timeline, n.d.).</a:t>
            </a:r>
            <a:endParaRPr sz="1400"/>
          </a:p>
        </p:txBody>
      </p:sp>
      <p:sp>
        <p:nvSpPr>
          <p:cNvPr id="197" name="Google Shape;197;g3cc7f5795be_0_187"/>
          <p:cNvSpPr txBox="1"/>
          <p:nvPr/>
        </p:nvSpPr>
        <p:spPr>
          <a:xfrm>
            <a:off x="0" y="582075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Localization: Grab-and-go</a:t>
            </a:r>
            <a:endParaRPr sz="2600">
              <a:solidFill>
                <a:srgbClr val="2A2B2E"/>
              </a:solidFill>
            </a:endParaRPr>
          </a:p>
        </p:txBody>
      </p:sp>
      <p:pic>
        <p:nvPicPr>
          <p:cNvPr id="198" name="Google Shape;198;g3cc7f5795be_0_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22900"/>
            <a:ext cx="3719250" cy="232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3cc7f5795be_0_1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3574" y="1556600"/>
            <a:ext cx="3453624" cy="2586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cc7f5795be_0_187"/>
          <p:cNvSpPr/>
          <p:nvPr/>
        </p:nvSpPr>
        <p:spPr>
          <a:xfrm>
            <a:off x="4137813" y="2466675"/>
            <a:ext cx="609600" cy="59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cc7f5795be_0_199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6" name="Google Shape;206;g3cc7f5795be_0_199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cc7f5795be_0_199"/>
          <p:cNvSpPr txBox="1"/>
          <p:nvPr/>
        </p:nvSpPr>
        <p:spPr>
          <a:xfrm>
            <a:off x="0" y="455075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Conclusion</a:t>
            </a:r>
            <a:endParaRPr sz="2600">
              <a:solidFill>
                <a:srgbClr val="2A2B2E"/>
              </a:solidFill>
            </a:endParaRPr>
          </a:p>
        </p:txBody>
      </p:sp>
      <p:pic>
        <p:nvPicPr>
          <p:cNvPr id="208" name="Google Shape;208;g3cc7f5795be_0_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898" y="1040075"/>
            <a:ext cx="5499727" cy="308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cc7f530d36_0_30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g3cc7f530d36_0_30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cc7f530d36_0_30"/>
          <p:cNvSpPr txBox="1"/>
          <p:nvPr/>
        </p:nvSpPr>
        <p:spPr>
          <a:xfrm>
            <a:off x="0" y="0"/>
            <a:ext cx="8769600" cy="4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F4761"/>
                </a:solidFill>
              </a:rPr>
              <a:t>References</a:t>
            </a:r>
            <a:endParaRPr b="1" sz="1600">
              <a:solidFill>
                <a:srgbClr val="0F476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Australian Broadcasting Corporation. (2016, February 8). </a:t>
            </a:r>
            <a:r>
              <a:rPr i="1" lang="en" sz="1200"/>
              <a:t>Dim sims: The history of a Chinese-Australian icon</a:t>
            </a:r>
            <a:r>
              <a:rPr lang="en" sz="1200"/>
              <a:t>. ABC News. </a:t>
            </a:r>
            <a:r>
              <a:rPr lang="en" sz="1100"/>
              <a:t>https://www.abc.net.au/news/2016-02-08/dim-sim-invention-a-story-of-chinese-australian-history/7148450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Australian Broadcasting Corporation. (2019, July 4). </a:t>
            </a:r>
            <a:r>
              <a:rPr i="1" lang="en" sz="1200"/>
              <a:t>It's a pub staple across Australia, but how did the chicken parmigiana end up on the menu?</a:t>
            </a:r>
            <a:r>
              <a:rPr lang="en" sz="1200"/>
              <a:t> ABC News. </a:t>
            </a:r>
            <a:r>
              <a:rPr lang="en" sz="1100"/>
              <a:t>https://www.abc.net.au/news/2019-07-05/where-the-chicken-parmigiana-come-from/11277414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Australian Bureau of Statistics. (2025, April 30). </a:t>
            </a:r>
            <a:r>
              <a:rPr i="1" lang="en" sz="1200"/>
              <a:t>Australia's population by country of birth, June 2024</a:t>
            </a:r>
            <a:r>
              <a:rPr lang="en" sz="1200"/>
              <a:t>. Australian Bureau of Statistics. </a:t>
            </a:r>
            <a:r>
              <a:rPr lang="en" sz="1100"/>
              <a:t>https://www.abs.gov.au/statistics/people/population/australias-population-country-birth/latest-release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Australian Food Timeline. (n.d.). </a:t>
            </a:r>
            <a:r>
              <a:rPr i="1" lang="en" sz="1200"/>
              <a:t>1993 Takeaway sushi</a:t>
            </a:r>
            <a:r>
              <a:rPr lang="en" sz="1200"/>
              <a:t>. Retrieved March 3, 2026, from </a:t>
            </a:r>
            <a:r>
              <a:rPr lang="en" sz="1100"/>
              <a:t>https://australianfoodtimeline.com.au/takeaway-sushi/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Australian Government, Department of Home Affairs. (2017). </a:t>
            </a:r>
            <a:r>
              <a:rPr i="1" lang="en" sz="1200"/>
              <a:t>Multicultural Australia: United, Strong, Successful (Australia’s multicultural statement)</a:t>
            </a:r>
            <a:r>
              <a:rPr lang="en" sz="1200"/>
              <a:t>. </a:t>
            </a:r>
            <a:r>
              <a:rPr lang="en" sz="1100"/>
              <a:t>https://www.homeaffairs.gov.au/mca/Statements/english-multicultural-statement.pdf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City of Melbourne. (2025). </a:t>
            </a:r>
            <a:r>
              <a:rPr i="1" lang="en" sz="1200"/>
              <a:t>The Dirty Dozen: Stories behind the foods that made Melbourne</a:t>
            </a:r>
            <a:r>
              <a:rPr lang="en" sz="1200"/>
              <a:t> (Exhibition catalogue). City Gallery, Melbourne Town Hall. </a:t>
            </a:r>
            <a:r>
              <a:rPr lang="en" sz="1100"/>
              <a:t>https://citycollection.melbourne.vic.gov.au/wp-content/uploads/2025/07/CGal_DD_Catalogue_compressed.pdf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t/>
            </a:r>
            <a:endParaRPr sz="1200" u="sng">
              <a:solidFill>
                <a:srgbClr val="15608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cc7f5795be_0_3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1" name="Google Shape;221;g3cc7f5795be_0_3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cc7f5795be_0_3"/>
          <p:cNvSpPr txBox="1"/>
          <p:nvPr/>
        </p:nvSpPr>
        <p:spPr>
          <a:xfrm>
            <a:off x="0" y="0"/>
            <a:ext cx="9091200" cy="42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F4761"/>
                </a:solidFill>
              </a:rPr>
              <a:t>References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Link, C. A. (2012). </a:t>
            </a:r>
            <a:r>
              <a:rPr i="1" lang="en" sz="1200"/>
              <a:t>Challenges to flavour: Influences on the cultural identity of cuisines in the Australian foodscape</a:t>
            </a:r>
            <a:r>
              <a:rPr lang="en" sz="1200"/>
              <a:t> (Doctoral thesis, University of Western Sydney). </a:t>
            </a:r>
            <a:r>
              <a:rPr lang="en" sz="1100"/>
              <a:t>https://researchers-admin.westernsydney.edu.au/ws/portalfiles/portal/94917592/uws_18117.pdf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Macquarie Dictionary. (2018, January 23). </a:t>
            </a:r>
            <a:r>
              <a:rPr i="1" lang="en" sz="1200"/>
              <a:t>Word of the Year 2016</a:t>
            </a:r>
            <a:r>
              <a:rPr lang="en" sz="1200"/>
              <a:t>. </a:t>
            </a:r>
            <a:r>
              <a:rPr lang="en" sz="1100"/>
              <a:t>https://www.macquariedictionary.com.au/word-of-the-year/word-of-the-year-2016/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McDonald, E. (2023, November 17). </a:t>
            </a:r>
            <a:r>
              <a:rPr i="1" lang="en" sz="1200"/>
              <a:t>Australian-style sushi is a thing and the internet is only just learning about it</a:t>
            </a:r>
            <a:r>
              <a:rPr lang="en" sz="1200"/>
              <a:t>. delicious. </a:t>
            </a:r>
            <a:r>
              <a:rPr lang="en" sz="1100"/>
              <a:t>https://www.delicious.com.au/food-files/article/australian-style-sushi-rolls-thing/9n4ttjrn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Museum of the Riverina. (n.d.). </a:t>
            </a:r>
            <a:r>
              <a:rPr i="1" lang="en" sz="1200"/>
              <a:t>The Gold Chiko Roll</a:t>
            </a:r>
            <a:r>
              <a:rPr lang="en" sz="1200"/>
              <a:t>. Retrieved March 3, 2026, from </a:t>
            </a:r>
            <a:r>
              <a:rPr lang="en" sz="1100"/>
              <a:t>https://museumriverina.com.au/learn/collections/highlights/the-gold-chiko-roll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Northern Territory Government. (n.d.). </a:t>
            </a:r>
            <a:r>
              <a:rPr i="1" lang="en" sz="1200"/>
              <a:t>Laksa</a:t>
            </a:r>
            <a:r>
              <a:rPr lang="en" sz="1200"/>
              <a:t>. Retrieved March 3, 2026, from </a:t>
            </a:r>
            <a:r>
              <a:rPr lang="en" sz="1100"/>
              <a:t>https://northernterritory.com/things-to-do/food-and-drink/laksa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Northern Territory Government. (n.d.). </a:t>
            </a:r>
            <a:r>
              <a:rPr i="1" lang="en" sz="1200"/>
              <a:t>Amye (The Laksa Queen)</a:t>
            </a:r>
            <a:r>
              <a:rPr lang="en" sz="1200"/>
              <a:t>. Retrieved March 3, 2026, from </a:t>
            </a:r>
            <a:r>
              <a:rPr lang="en" sz="1100"/>
              <a:t>https://northernterritory.com/articles/amye-the-laksa-queen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/>
              <a:t>SBS Food. (2016, May 9). </a:t>
            </a:r>
            <a:r>
              <a:rPr i="1" lang="en" sz="1200"/>
              <a:t>Unpacking the halal snack pack</a:t>
            </a:r>
            <a:r>
              <a:rPr lang="en" sz="1200"/>
              <a:t>. </a:t>
            </a:r>
            <a:r>
              <a:rPr lang="en" sz="1100"/>
              <a:t>https://www.sbs.com.au/food/article/unpacking-the-halal-snack-pack/stedyxkcy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t/>
            </a:r>
            <a:endParaRPr sz="1200" u="sng">
              <a:solidFill>
                <a:srgbClr val="15608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cc7f5795be_0_10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8" name="Google Shape;228;g3cc7f5795be_0_10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cc7f5795be_0_10"/>
          <p:cNvSpPr txBox="1"/>
          <p:nvPr/>
        </p:nvSpPr>
        <p:spPr>
          <a:xfrm>
            <a:off x="0" y="142950"/>
            <a:ext cx="9042300" cy="3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F4761"/>
                </a:solidFill>
              </a:rPr>
              <a:t>References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15608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[1]</a:t>
            </a:r>
            <a:r>
              <a:rPr lang="en" sz="1200"/>
              <a:t> </a:t>
            </a:r>
            <a:r>
              <a:rPr lang="en" sz="1100" u="sng">
                <a:solidFill>
                  <a:srgbClr val="15608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[2]</a:t>
            </a:r>
            <a:r>
              <a:rPr lang="en" sz="1200"/>
              <a:t> </a:t>
            </a:r>
            <a:r>
              <a:rPr lang="en" sz="1100" u="sng">
                <a:solidFill>
                  <a:srgbClr val="15608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[6]</a:t>
            </a:r>
            <a:r>
              <a:rPr lang="en" sz="1200"/>
              <a:t> </a:t>
            </a:r>
            <a:r>
              <a:rPr lang="en" sz="1100" u="sng">
                <a:solidFill>
                  <a:srgbClr val="156082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[8]</a:t>
            </a:r>
            <a:r>
              <a:rPr lang="en" sz="1200"/>
              <a:t> </a:t>
            </a:r>
            <a:r>
              <a:rPr lang="en" sz="1100" u="sng">
                <a:solidFill>
                  <a:srgbClr val="156082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[12]</a:t>
            </a:r>
            <a:r>
              <a:rPr lang="en" sz="1200"/>
              <a:t> https://www.abc.net.au/news/2016-02-08/dim-sim-invention-a-story-of-chinese-australian-history/7148450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https://www.abc.net.au/news/2016-02-08/dim-sim-invention-a-story-of-chinese-australian-history/7148450</a:t>
            </a:r>
            <a:endParaRPr sz="1200" u="sng">
              <a:solidFill>
                <a:srgbClr val="15608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[3]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[4]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[9]</a:t>
            </a:r>
            <a:r>
              <a:rPr lang="en" sz="1200"/>
              <a:t> https://www.homeaffairs.gov.au/mca/Statements/english-multicultural-statement.pdf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https://www.homeaffairs.gov.au/mca/Statements/english-multicultural-statement.pdf</a:t>
            </a:r>
            <a:endParaRPr sz="1200" u="sng">
              <a:solidFill>
                <a:srgbClr val="15608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[5]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[17]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[22]</a:t>
            </a:r>
            <a:r>
              <a:rPr lang="en" sz="1200"/>
              <a:t> https://www.delicious.com.au/food-files/article/australian-style-sushi-rolls-thing/9n4ttjrn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https://www.delicious.com.au/food-files/article/australian-style-sushi-rolls-thing/9n4ttjrn</a:t>
            </a:r>
            <a:endParaRPr sz="1200" u="sng">
              <a:solidFill>
                <a:srgbClr val="15608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[7]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[15]</a:t>
            </a:r>
            <a:r>
              <a:rPr lang="en" sz="1200"/>
              <a:t> https://www.sbs.com.au/food/article/unpacking-the-halal-snack-pack/stedyxkcy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https://www.sbs.com.au/food/article/unpacking-the-halal-snack-pack/stedyxkcy</a:t>
            </a:r>
            <a:endParaRPr sz="1200" u="sng">
              <a:solidFill>
                <a:srgbClr val="15608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t/>
            </a:r>
            <a:endParaRPr sz="1200" u="sng">
              <a:solidFill>
                <a:srgbClr val="15608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cc7f5795be_0_17"/>
          <p:cNvSpPr txBox="1"/>
          <p:nvPr>
            <p:ph idx="12" type="sldNum"/>
          </p:nvPr>
        </p:nvSpPr>
        <p:spPr>
          <a:xfrm>
            <a:off x="8229600" y="4197875"/>
            <a:ext cx="609600" cy="64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5" name="Google Shape;235;g3cc7f5795be_0_17"/>
          <p:cNvSpPr txBox="1"/>
          <p:nvPr>
            <p:ph idx="1" type="body"/>
          </p:nvPr>
        </p:nvSpPr>
        <p:spPr>
          <a:xfrm>
            <a:off x="571050" y="4363600"/>
            <a:ext cx="7658400" cy="31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cc7f5795be_0_17"/>
          <p:cNvSpPr txBox="1"/>
          <p:nvPr/>
        </p:nvSpPr>
        <p:spPr>
          <a:xfrm>
            <a:off x="0" y="0"/>
            <a:ext cx="9105000" cy="3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F4761"/>
                </a:solidFill>
              </a:rPr>
              <a:t>References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[10]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[19]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[21]</a:t>
            </a:r>
            <a:r>
              <a:rPr lang="en" sz="1200"/>
              <a:t> https://www.abs.gov.au/statistics/people/population/australias-population-country-birth/latest-release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https://www.abs.gov.au/statistics/people/population/australias-population-country-birth/latest-release</a:t>
            </a:r>
            <a:endParaRPr sz="1200" u="sng">
              <a:solidFill>
                <a:srgbClr val="15608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[11]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[23]</a:t>
            </a:r>
            <a:r>
              <a:rPr lang="en" sz="1200"/>
              <a:t> https://researchers-admin.westernsydney.edu.au/ws/portalfiles/portal/94917592/uws_18117.pdf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https://researchers-admin.westernsydney.edu.au/ws/portalfiles/portal/94917592/uws_18117.pdf</a:t>
            </a:r>
            <a:endParaRPr sz="1200" u="sng">
              <a:solidFill>
                <a:srgbClr val="15608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[13]</a:t>
            </a:r>
            <a:r>
              <a:rPr lang="en" sz="1200"/>
              <a:t> The Gold Chiko Roll: | Museum of the Riverina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https://museumriverina.com.au/learn/collections/highlights/the-gold-chiko-roll</a:t>
            </a:r>
            <a:endParaRPr sz="1200" u="sng">
              <a:solidFill>
                <a:srgbClr val="15608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[14]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[20]</a:t>
            </a:r>
            <a:r>
              <a:rPr lang="en" sz="1200"/>
              <a:t> https://www.abc.net.au/news/2019-07-05/where-the-chicken-parmigiana-come-from/11277414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https://www.abc.net.au/news/2019-07-05/where-the-chicken-parmigiana-come-from/11277414</a:t>
            </a:r>
            <a:endParaRPr sz="1200" u="sng">
              <a:solidFill>
                <a:srgbClr val="15608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[16]</a:t>
            </a:r>
            <a:r>
              <a:rPr lang="en" sz="1200"/>
              <a:t> </a:t>
            </a:r>
            <a:r>
              <a:rPr lang="en" sz="1200" u="sng">
                <a:solidFill>
                  <a:srgbClr val="156082"/>
                </a:solid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[18]</a:t>
            </a:r>
            <a:r>
              <a:rPr lang="en" sz="1200"/>
              <a:t> https://northernterritory.com/things-to-do/food-and-drink/laksa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en" sz="1200" u="sng">
                <a:solidFill>
                  <a:srgbClr val="156082"/>
                </a:solid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https://northernterritory.com/things-to-do/food-and-drink/laksa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"/>
          <p:cNvSpPr txBox="1"/>
          <p:nvPr>
            <p:ph type="ctrTitle"/>
          </p:nvPr>
        </p:nvSpPr>
        <p:spPr>
          <a:xfrm>
            <a:off x="1364280" y="1814400"/>
            <a:ext cx="3869400" cy="15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accent1"/>
                </a:solidFill>
              </a:rPr>
              <a:t>Korean Cuisine vs </a:t>
            </a:r>
            <a:endParaRPr b="1" sz="37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/>
              <a:t>    </a:t>
            </a:r>
            <a:r>
              <a:rPr b="1" lang="en" sz="3700">
                <a:solidFill>
                  <a:schemeClr val="accent1"/>
                </a:solidFill>
              </a:rPr>
              <a:t>Multicultural Food in Sydney</a:t>
            </a:r>
            <a:endParaRPr b="1" sz="3700"/>
          </a:p>
        </p:txBody>
      </p:sp>
      <p:grpSp>
        <p:nvGrpSpPr>
          <p:cNvPr id="242" name="Google Shape;242;p1"/>
          <p:cNvGrpSpPr/>
          <p:nvPr/>
        </p:nvGrpSpPr>
        <p:grpSpPr>
          <a:xfrm>
            <a:off x="643178" y="2356640"/>
            <a:ext cx="418649" cy="430217"/>
            <a:chOff x="2605300" y="5003050"/>
            <a:chExt cx="418900" cy="430475"/>
          </a:xfrm>
        </p:grpSpPr>
        <p:sp>
          <p:nvSpPr>
            <p:cNvPr id="243" name="Google Shape;243;p1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"/>
          <p:cNvSpPr txBox="1"/>
          <p:nvPr>
            <p:ph type="ctrTitle"/>
          </p:nvPr>
        </p:nvSpPr>
        <p:spPr>
          <a:xfrm>
            <a:off x="1598390" y="642610"/>
            <a:ext cx="5947200" cy="3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Introduction</a:t>
            </a:r>
            <a:endParaRPr b="1" sz="300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• Korean cuisine</a:t>
            </a:r>
            <a:endParaRPr b="1" sz="260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               vs </a:t>
            </a:r>
            <a:endParaRPr b="1" sz="210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Sydney food culture  </a:t>
            </a:r>
            <a:endParaRPr b="1" sz="210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• Personal experience  </a:t>
            </a:r>
            <a:endParaRPr b="1" sz="210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• Cultural comparison </a:t>
            </a:r>
            <a:endParaRPr b="1" u="sng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51" name="Google Shape;251;p4"/>
          <p:cNvSpPr txBox="1"/>
          <p:nvPr/>
        </p:nvSpPr>
        <p:spPr>
          <a:xfrm>
            <a:off x="309375" y="309375"/>
            <a:ext cx="1042800" cy="13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000" u="none" cap="none" strike="noStrik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1</a:t>
            </a:r>
            <a:endParaRPr b="0" i="0" sz="6000" u="none" cap="none" strike="noStrik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52" name="Google Shape;252;p4"/>
          <p:cNvPicPr preferRelativeResize="0"/>
          <p:nvPr/>
        </p:nvPicPr>
        <p:blipFill rotWithShape="1">
          <a:blip r:embed="rId4">
            <a:alphaModFix/>
          </a:blip>
          <a:srcRect b="0" l="27571" r="27576" t="0"/>
          <a:stretch/>
        </p:blipFill>
        <p:spPr>
          <a:xfrm>
            <a:off x="6476361" y="7126589"/>
            <a:ext cx="3440791" cy="418257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"/>
          <p:cNvSpPr txBox="1"/>
          <p:nvPr>
            <p:ph type="title"/>
          </p:nvPr>
        </p:nvSpPr>
        <p:spPr>
          <a:xfrm>
            <a:off x="702900" y="836000"/>
            <a:ext cx="5129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Korean Food Structure</a:t>
            </a:r>
            <a:endParaRPr/>
          </a:p>
        </p:txBody>
      </p:sp>
      <p:sp>
        <p:nvSpPr>
          <p:cNvPr id="258" name="Google Shape;258;p2"/>
          <p:cNvSpPr txBox="1"/>
          <p:nvPr>
            <p:ph idx="1" type="body"/>
          </p:nvPr>
        </p:nvSpPr>
        <p:spPr>
          <a:xfrm>
            <a:off x="306000" y="2449610"/>
            <a:ext cx="5922900" cy="3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• Rice + soup/stew + side dishes  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• Banchan (shared)  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• Clear structure</a:t>
            </a:r>
            <a:endParaRPr sz="2100"/>
          </a:p>
        </p:txBody>
      </p:sp>
      <p:sp>
        <p:nvSpPr>
          <p:cNvPr id="259" name="Google Shape;259;p2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0" name="Google Shape;260;p2"/>
          <p:cNvPicPr preferRelativeResize="0"/>
          <p:nvPr/>
        </p:nvPicPr>
        <p:blipFill rotWithShape="1">
          <a:blip r:embed="rId3">
            <a:alphaModFix/>
          </a:blip>
          <a:srcRect b="0" l="12122" r="12115" t="0"/>
          <a:stretch/>
        </p:blipFill>
        <p:spPr>
          <a:xfrm>
            <a:off x="6436200" y="304750"/>
            <a:ext cx="2403001" cy="4229101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5"/>
          <p:cNvSpPr txBox="1"/>
          <p:nvPr>
            <p:ph idx="4294967295" type="ctrTitle"/>
          </p:nvPr>
        </p:nvSpPr>
        <p:spPr>
          <a:xfrm>
            <a:off x="609973" y="1103025"/>
            <a:ext cx="74334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exend Deca"/>
              <a:buNone/>
            </a:pPr>
            <a:r>
              <a:rPr lang="en" sz="9600">
                <a:solidFill>
                  <a:schemeClr val="lt1"/>
                </a:solidFill>
              </a:rPr>
              <a:t>Kimchi</a:t>
            </a:r>
            <a:endParaRPr b="1" i="0" sz="9600" u="none" cap="none" strike="noStrik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6" name="Google Shape;266;p15"/>
          <p:cNvSpPr txBox="1"/>
          <p:nvPr>
            <p:ph idx="4294967295" type="subTitle"/>
          </p:nvPr>
        </p:nvSpPr>
        <p:spPr>
          <a:xfrm>
            <a:off x="855300" y="2872428"/>
            <a:ext cx="74334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unito Sans Light"/>
              <a:buNone/>
            </a:pPr>
            <a:r>
              <a:rPr lang="en">
                <a:solidFill>
                  <a:schemeClr val="lt1"/>
                </a:solidFill>
              </a:rPr>
              <a:t>• Fermented foods  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unito Sans Light"/>
              <a:buNone/>
            </a:pPr>
            <a:r>
              <a:rPr lang="en">
                <a:solidFill>
                  <a:schemeClr val="lt1"/>
                </a:solidFill>
              </a:rPr>
              <a:t>• Kimchi eaten daily  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2000"/>
              <a:buFont typeface="Nunito Sans Light"/>
              <a:buNone/>
            </a:pPr>
            <a:r>
              <a:rPr lang="en">
                <a:solidFill>
                  <a:schemeClr val="lt1"/>
                </a:solidFill>
              </a:rPr>
              <a:t>• Kimjang tradition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67" name="Google Shape;267;p15"/>
          <p:cNvSpPr txBox="1"/>
          <p:nvPr>
            <p:ph idx="12" type="sldNum"/>
          </p:nvPr>
        </p:nvSpPr>
        <p:spPr>
          <a:xfrm>
            <a:off x="8833200" y="2262825"/>
            <a:ext cx="310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8" name="Google Shape;2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7725" y="237300"/>
            <a:ext cx="3495475" cy="466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"/>
          <p:cNvSpPr txBox="1"/>
          <p:nvPr>
            <p:ph idx="1" type="body"/>
          </p:nvPr>
        </p:nvSpPr>
        <p:spPr>
          <a:xfrm>
            <a:off x="1836229" y="12"/>
            <a:ext cx="2801400" cy="3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Nunito Sans"/>
                <a:ea typeface="Nunito Sans"/>
                <a:cs typeface="Nunito Sans"/>
                <a:sym typeface="Nunito Sans"/>
              </a:rPr>
              <a:t>Jang</a:t>
            </a:r>
            <a:endParaRPr b="1" sz="3300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• Soy sauce  </a:t>
            </a:r>
            <a:endParaRPr sz="2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• Doenjang  </a:t>
            </a:r>
            <a:endParaRPr sz="2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• Gochujang  </a:t>
            </a:r>
            <a:endParaRPr sz="2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• Flavor base</a:t>
            </a:r>
            <a:endParaRPr sz="2600"/>
          </a:p>
        </p:txBody>
      </p:sp>
      <p:sp>
        <p:nvSpPr>
          <p:cNvPr id="274" name="Google Shape;274;p5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5" name="Google Shape;27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6479" y="384574"/>
            <a:ext cx="3285875" cy="437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"/>
          <p:cNvSpPr txBox="1"/>
          <p:nvPr>
            <p:ph type="title"/>
          </p:nvPr>
        </p:nvSpPr>
        <p:spPr>
          <a:xfrm>
            <a:off x="457573" y="598107"/>
            <a:ext cx="71997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Multicultural Food in Sydney</a:t>
            </a:r>
            <a:endParaRPr/>
          </a:p>
        </p:txBody>
      </p:sp>
      <p:sp>
        <p:nvSpPr>
          <p:cNvPr id="281" name="Google Shape;281;p6"/>
          <p:cNvSpPr txBox="1"/>
          <p:nvPr>
            <p:ph idx="1" type="body"/>
          </p:nvPr>
        </p:nvSpPr>
        <p:spPr>
          <a:xfrm>
            <a:off x="855300" y="1582461"/>
            <a:ext cx="48243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Nunito Sans"/>
                <a:ea typeface="Nunito Sans"/>
                <a:cs typeface="Nunito Sans"/>
                <a:sym typeface="Nunito Sans"/>
              </a:rPr>
              <a:t>• Many international cuisines  </a:t>
            </a:r>
            <a:endParaRPr b="1" sz="2200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Nunito Sans"/>
                <a:ea typeface="Nunito Sans"/>
                <a:cs typeface="Nunito Sans"/>
                <a:sym typeface="Nunito Sans"/>
              </a:rPr>
              <a:t>• Sushi &amp; Thai food  </a:t>
            </a:r>
            <a:endParaRPr b="1" sz="2200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Nunito Sans"/>
                <a:ea typeface="Nunito Sans"/>
                <a:cs typeface="Nunito Sans"/>
                <a:sym typeface="Nunito Sans"/>
              </a:rPr>
              <a:t>• Different flavors  </a:t>
            </a:r>
            <a:endParaRPr b="1" sz="2200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Nunito Sans"/>
                <a:ea typeface="Nunito Sans"/>
                <a:cs typeface="Nunito Sans"/>
                <a:sym typeface="Nunito Sans"/>
              </a:rPr>
              <a:t>• Influence of migration</a:t>
            </a:r>
            <a:endParaRPr b="1" sz="220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82" name="Google Shape;282;p6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3" name="Google Shape;28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898" y="7336846"/>
            <a:ext cx="3159600" cy="21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5150" y="311300"/>
            <a:ext cx="2364050" cy="295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5150" y="2570840"/>
            <a:ext cx="2364050" cy="2386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"/>
          <p:cNvSpPr txBox="1"/>
          <p:nvPr>
            <p:ph idx="1" type="body"/>
          </p:nvPr>
        </p:nvSpPr>
        <p:spPr>
          <a:xfrm>
            <a:off x="728625" y="2478535"/>
            <a:ext cx="56778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Nunito Sans"/>
                <a:ea typeface="Nunito Sans"/>
                <a:cs typeface="Nunito Sans"/>
                <a:sym typeface="Nunito Sans"/>
              </a:rPr>
              <a:t>Korea — Shared dishes  </a:t>
            </a:r>
            <a:endParaRPr b="1" sz="2300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Nunito Sans"/>
                <a:ea typeface="Nunito Sans"/>
                <a:cs typeface="Nunito Sans"/>
                <a:sym typeface="Nunito Sans"/>
              </a:rPr>
              <a:t>Sydney — Individual plates  </a:t>
            </a:r>
            <a:endParaRPr b="1" sz="2300"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Nunito Sans"/>
                <a:ea typeface="Nunito Sans"/>
                <a:cs typeface="Nunito Sans"/>
                <a:sym typeface="Nunito Sans"/>
              </a:rPr>
              <a:t>Different eating styles</a:t>
            </a:r>
            <a:endParaRPr b="1" sz="230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91" name="Google Shape;291;p8"/>
          <p:cNvSpPr txBox="1"/>
          <p:nvPr>
            <p:ph type="title"/>
          </p:nvPr>
        </p:nvSpPr>
        <p:spPr>
          <a:xfrm>
            <a:off x="702900" y="836000"/>
            <a:ext cx="5129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200"/>
              <a:t>Serving Style Difference</a:t>
            </a:r>
            <a:endParaRPr sz="3200"/>
          </a:p>
        </p:txBody>
      </p:sp>
      <p:sp>
        <p:nvSpPr>
          <p:cNvPr id="292" name="Google Shape;292;p8"/>
          <p:cNvSpPr txBox="1"/>
          <p:nvPr>
            <p:ph idx="2" type="body"/>
          </p:nvPr>
        </p:nvSpPr>
        <p:spPr>
          <a:xfrm>
            <a:off x="2440565" y="8303018"/>
            <a:ext cx="22539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800"/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293" name="Google Shape;293;p8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4" name="Google Shape;294;p8"/>
          <p:cNvPicPr preferRelativeResize="0"/>
          <p:nvPr/>
        </p:nvPicPr>
        <p:blipFill rotWithShape="1">
          <a:blip r:embed="rId3">
            <a:alphaModFix/>
          </a:blip>
          <a:srcRect b="0" l="9717" r="9709" t="0"/>
          <a:stretch/>
        </p:blipFill>
        <p:spPr>
          <a:xfrm>
            <a:off x="6436200" y="304800"/>
            <a:ext cx="2403000" cy="4229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295" name="Google Shape;29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6199" y="304800"/>
            <a:ext cx="2402999" cy="314325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296" name="Google Shape;296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9575" y="2691150"/>
            <a:ext cx="3309624" cy="207267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"/>
          <p:cNvSpPr txBox="1"/>
          <p:nvPr>
            <p:ph type="title"/>
          </p:nvPr>
        </p:nvSpPr>
        <p:spPr>
          <a:xfrm>
            <a:off x="702900" y="1445600"/>
            <a:ext cx="3915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Similarities</a:t>
            </a:r>
            <a:endParaRPr/>
          </a:p>
        </p:txBody>
      </p:sp>
      <p:sp>
        <p:nvSpPr>
          <p:cNvPr id="302" name="Google Shape;302;p10"/>
          <p:cNvSpPr txBox="1"/>
          <p:nvPr>
            <p:ph idx="12" type="sldNum"/>
          </p:nvPr>
        </p:nvSpPr>
        <p:spPr>
          <a:xfrm>
            <a:off x="8229600" y="453385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3" name="Google Shape;303;p10"/>
          <p:cNvPicPr preferRelativeResize="0"/>
          <p:nvPr/>
        </p:nvPicPr>
        <p:blipFill rotWithShape="1">
          <a:blip r:embed="rId3">
            <a:alphaModFix/>
          </a:blip>
          <a:srcRect b="10961" l="0" r="0" t="10968"/>
          <a:stretch/>
        </p:blipFill>
        <p:spPr>
          <a:xfrm>
            <a:off x="5227800" y="304800"/>
            <a:ext cx="3611400" cy="422909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304" name="Google Shape;304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7800" y="304800"/>
            <a:ext cx="3611399" cy="4229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305" name="Google Shape;305;p10"/>
          <p:cNvSpPr txBox="1"/>
          <p:nvPr>
            <p:ph idx="1" type="body"/>
          </p:nvPr>
        </p:nvSpPr>
        <p:spPr>
          <a:xfrm>
            <a:off x="344538" y="2268245"/>
            <a:ext cx="4632000" cy="22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▪"/>
            </a:pPr>
            <a:r>
              <a:rPr lang="en" sz="2700"/>
              <a:t>• Food connects people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▪"/>
            </a:pPr>
            <a:r>
              <a:rPr lang="en" sz="2700"/>
              <a:t>• Social experience in both cultures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▪"/>
            </a:pPr>
            <a:r>
              <a:rPr lang="en" sz="2700"/>
              <a:t>• Helps people understand other traditions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"/>
          <p:cNvSpPr txBox="1"/>
          <p:nvPr>
            <p:ph idx="4294967295" type="title"/>
          </p:nvPr>
        </p:nvSpPr>
        <p:spPr>
          <a:xfrm>
            <a:off x="618625" y="2082518"/>
            <a:ext cx="6800700" cy="9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Conclusion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• </a:t>
            </a:r>
            <a:r>
              <a:rPr lang="en" sz="2500"/>
              <a:t>Korean food → traditional &amp; structured 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500"/>
              <a:t>• Sydney food → diverse &amp; multicultural 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500"/>
              <a:t>• Food reflects culture and identity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311" name="Google Shape;311;p11"/>
          <p:cNvSpPr txBox="1"/>
          <p:nvPr>
            <p:ph idx="12" type="sldNum"/>
          </p:nvPr>
        </p:nvSpPr>
        <p:spPr>
          <a:xfrm>
            <a:off x="8833200" y="2262825"/>
            <a:ext cx="310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geon template">
  <a:themeElements>
    <a:clrScheme name="Custom 347">
      <a:dk1>
        <a:srgbClr val="1B151B"/>
      </a:dk1>
      <a:lt1>
        <a:srgbClr val="FFFFFF"/>
      </a:lt1>
      <a:dk2>
        <a:srgbClr val="9E8D8B"/>
      </a:dk2>
      <a:lt2>
        <a:srgbClr val="F0EBE9"/>
      </a:lt2>
      <a:accent1>
        <a:srgbClr val="FF5454"/>
      </a:accent1>
      <a:accent2>
        <a:srgbClr val="F88326"/>
      </a:accent2>
      <a:accent3>
        <a:srgbClr val="C97140"/>
      </a:accent3>
      <a:accent4>
        <a:srgbClr val="FFB900"/>
      </a:accent4>
      <a:accent5>
        <a:srgbClr val="92C532"/>
      </a:accent5>
      <a:accent6>
        <a:srgbClr val="9F55A5"/>
      </a:accent6>
      <a:hlink>
        <a:srgbClr val="FF5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